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Lst>
  <p:sldSz cy="10058400" cx="7772400"/>
  <p:notesSz cx="6858000" cy="9144000"/>
  <p:embeddedFontLst>
    <p:embeddedFont>
      <p:font typeface="Halant"/>
      <p:regular r:id="rId21"/>
      <p:bold r:id="rId22"/>
    </p:embeddedFont>
    <p:embeddedFont>
      <p:font typeface="Inter SemiBold"/>
      <p:regular r:id="rId23"/>
      <p:bold r:id="rId24"/>
      <p:italic r:id="rId25"/>
      <p:boldItalic r:id="rId26"/>
    </p:embeddedFont>
    <p:embeddedFont>
      <p:font typeface="Inter"/>
      <p:regular r:id="rId27"/>
      <p:bold r:id="rId28"/>
      <p:italic r:id="rId29"/>
      <p:boldItalic r:id="rId30"/>
    </p:embeddedFont>
    <p:embeddedFont>
      <p:font typeface="Plus Jakarta Sans"/>
      <p:regular r:id="rId31"/>
      <p:bold r:id="rId32"/>
      <p:italic r:id="rId33"/>
      <p:boldItalic r:id="rId34"/>
    </p:embeddedFont>
    <p:embeddedFont>
      <p:font typeface="Plus Jakarta Sans Medium"/>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2222B1-9E92-4C5A-B43C-564540F6591A}">
  <a:tblStyle styleId="{942222B1-9E92-4C5A-B43C-564540F6591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1BBCB9D-7963-4529-AD5C-F2C7F71B337C}"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1.xml"/><Relationship Id="rId22" Type="http://schemas.openxmlformats.org/officeDocument/2006/relationships/font" Target="fonts/Halant-bold.fntdata"/><Relationship Id="rId21" Type="http://schemas.openxmlformats.org/officeDocument/2006/relationships/font" Target="fonts/Halant-regular.fntdata"/><Relationship Id="rId24" Type="http://schemas.openxmlformats.org/officeDocument/2006/relationships/font" Target="fonts/InterSemiBold-bold.fntdata"/><Relationship Id="rId23" Type="http://schemas.openxmlformats.org/officeDocument/2006/relationships/font" Target="fonts/InterSemiBo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InterSemiBold-boldItalic.fntdata"/><Relationship Id="rId25" Type="http://schemas.openxmlformats.org/officeDocument/2006/relationships/font" Target="fonts/InterSemiBold-italic.fntdata"/><Relationship Id="rId28" Type="http://schemas.openxmlformats.org/officeDocument/2006/relationships/font" Target="fonts/Inter-bold.fntdata"/><Relationship Id="rId27" Type="http://schemas.openxmlformats.org/officeDocument/2006/relationships/font" Target="fonts/Inter-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italic.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regular.fntdata"/><Relationship Id="rId30" Type="http://schemas.openxmlformats.org/officeDocument/2006/relationships/font" Target="fonts/Inter-boldItalic.fntdata"/><Relationship Id="rId11" Type="http://schemas.openxmlformats.org/officeDocument/2006/relationships/slide" Target="slides/slide2.xml"/><Relationship Id="rId33" Type="http://schemas.openxmlformats.org/officeDocument/2006/relationships/font" Target="fonts/PlusJakartaSans-italic.fntdata"/><Relationship Id="rId10" Type="http://schemas.openxmlformats.org/officeDocument/2006/relationships/slide" Target="slides/slide1.xml"/><Relationship Id="rId32" Type="http://schemas.openxmlformats.org/officeDocument/2006/relationships/font" Target="fonts/PlusJakartaSans-bold.fntdata"/><Relationship Id="rId13" Type="http://schemas.openxmlformats.org/officeDocument/2006/relationships/slide" Target="slides/slide4.xml"/><Relationship Id="rId35" Type="http://schemas.openxmlformats.org/officeDocument/2006/relationships/font" Target="fonts/PlusJakartaSansMedium-regular.fntdata"/><Relationship Id="rId12" Type="http://schemas.openxmlformats.org/officeDocument/2006/relationships/slide" Target="slides/slide3.xml"/><Relationship Id="rId34" Type="http://schemas.openxmlformats.org/officeDocument/2006/relationships/font" Target="fonts/PlusJakartaSans-boldItalic.fntdata"/><Relationship Id="rId15" Type="http://schemas.openxmlformats.org/officeDocument/2006/relationships/slide" Target="slides/slide6.xml"/><Relationship Id="rId37" Type="http://schemas.openxmlformats.org/officeDocument/2006/relationships/font" Target="fonts/PlusJakartaSansMedium-italic.fntdata"/><Relationship Id="rId14" Type="http://schemas.openxmlformats.org/officeDocument/2006/relationships/slide" Target="slides/slide5.xml"/><Relationship Id="rId36" Type="http://schemas.openxmlformats.org/officeDocument/2006/relationships/font" Target="fonts/PlusJakartaSansMedium-bold.fntdata"/><Relationship Id="rId17" Type="http://schemas.openxmlformats.org/officeDocument/2006/relationships/slide" Target="slides/slide8.xml"/><Relationship Id="rId16" Type="http://schemas.openxmlformats.org/officeDocument/2006/relationships/slide" Target="slides/slide7.xml"/><Relationship Id="rId38" Type="http://schemas.openxmlformats.org/officeDocument/2006/relationships/font" Target="fonts/PlusJakartaSansMedium-boldItalic.fntdata"/><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218360fa1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218360fa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71802b7c0c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71802b7c0c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1802b7c0c_0_1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71802b7c0c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218360fa1f_0_2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218360fa1f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218360fa1f_0_3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218360fa1f_0_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1802b7c0c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1802b7c0c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71802b7c0c_0_1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71802b7c0c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71802b7c0c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71802b7c0c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18360fa1f_0_1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18360fa1f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218360fa1f_0_28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218360fa1f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18360fa1f_0_4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3218360fa1f_0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46" name="Google Shape;146;p38"/>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47" name="Google Shape;147;p3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0" name="Google Shape;150;p3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3" name="Google Shape;153;p40"/>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54" name="Google Shape;154;p4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7" name="Google Shape;157;p41"/>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8" name="Google Shape;158;p41"/>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9" name="Google Shape;159;p4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62" name="Google Shape;162;p4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65" name="Google Shape;165;p43"/>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66" name="Google Shape;166;p4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69" name="Google Shape;169;p4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73" name="Google Shape;173;p45"/>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74" name="Google Shape;174;p45"/>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75" name="Google Shape;175;p4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78" name="Google Shape;178;p4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81" name="Google Shape;181;p47"/>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82" name="Google Shape;182;p4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1.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142" name="Google Shape;142;p37"/>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143" name="Google Shape;143;p37"/>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cxnSp>
        <p:nvCxnSpPr>
          <p:cNvPr id="189" name="Google Shape;189;p49"/>
          <p:cNvCxnSpPr>
            <a:endCxn id="190"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191" name="Google Shape;191;p49"/>
          <p:cNvCxnSpPr>
            <a:endCxn id="192"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193" name="Google Shape;193;p49"/>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194" name="Google Shape;194;p4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1700">
              <a:solidFill>
                <a:schemeClr val="dk1"/>
              </a:solidFill>
              <a:latin typeface="Halant"/>
              <a:ea typeface="Halant"/>
              <a:cs typeface="Halant"/>
              <a:sym typeface="Halant"/>
            </a:endParaRPr>
          </a:p>
        </p:txBody>
      </p:sp>
      <p:sp>
        <p:nvSpPr>
          <p:cNvPr id="195" name="Google Shape;195;p4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6" name="Google Shape;196;p4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7" name="Google Shape;197;p4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8" name="Google Shape;198;p4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99" name="Google Shape;199;p49"/>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00" name="Google Shape;200;p49"/>
          <p:cNvGraphicFramePr/>
          <p:nvPr/>
        </p:nvGraphicFramePr>
        <p:xfrm>
          <a:off x="469050" y="7265138"/>
          <a:ext cx="3000000" cy="3000000"/>
        </p:xfrm>
        <a:graphic>
          <a:graphicData uri="http://schemas.openxmlformats.org/drawingml/2006/table">
            <a:tbl>
              <a:tblPr>
                <a:noFill/>
                <a:tableStyleId>{942222B1-9E92-4C5A-B43C-564540F6591A}</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01" name="Google Shape;201;p49"/>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190" name="Google Shape;190;p49"/>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02" name="Google Shape;202;p49"/>
          <p:cNvCxnSpPr>
            <a:stCxn id="203" idx="3"/>
            <a:endCxn id="193"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192" name="Google Shape;192;p49"/>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04" name="Google Shape;204;p49"/>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05" name="Google Shape;205;p49"/>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06" name="Google Shape;206;p49"/>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03" name="Google Shape;203;p49"/>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07" name="Google Shape;207;p49"/>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8" name="Shape 328"/>
        <p:cNvGrpSpPr/>
        <p:nvPr/>
      </p:nvGrpSpPr>
      <p:grpSpPr>
        <a:xfrm>
          <a:off x="0" y="0"/>
          <a:ext cx="0" cy="0"/>
          <a:chOff x="0" y="0"/>
          <a:chExt cx="0" cy="0"/>
        </a:xfrm>
      </p:grpSpPr>
      <p:sp>
        <p:nvSpPr>
          <p:cNvPr id="329" name="Google Shape;329;p58"/>
          <p:cNvSpPr txBox="1"/>
          <p:nvPr/>
        </p:nvSpPr>
        <p:spPr>
          <a:xfrm>
            <a:off x="438750" y="5119825"/>
            <a:ext cx="6894900" cy="42285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    2.   </a:t>
            </a:r>
            <a:r>
              <a:rPr lang="en" sz="1500">
                <a:solidFill>
                  <a:schemeClr val="dk1"/>
                </a:solidFill>
                <a:latin typeface="Inter"/>
                <a:ea typeface="Inter"/>
                <a:cs typeface="Inter"/>
                <a:sym typeface="Inter"/>
              </a:rPr>
              <a:t>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200"/>
              <a:buFont typeface="Arial"/>
              <a:buNone/>
            </a:pPr>
            <a:r>
              <a:rPr b="1" lang="en">
                <a:solidFill>
                  <a:schemeClr val="accent1"/>
                </a:solidFill>
                <a:latin typeface="Inter"/>
                <a:ea typeface="Inter"/>
                <a:cs typeface="Inter"/>
                <a:sym typeface="Inter"/>
              </a:rPr>
              <a:t>Based on this historical context and primary source provided, Choice A and Choice C are clear examples of how European exploration affected indigenous populations in the Americas. (Choice B is a true statement, but evidence for it can is only available in the historical context section). However, when looking at the historical context and primary source, Choice C is a more significant example of how European exploration affected indigenous populations in the Americas. The historical context mentions the “devastation” of indigenous peoples. Additionally, the primary source depicts brutal killings of indigenous Americans in both visual and written forms. However, a case can be made that choice A is the most significant impact, since both the historical context and the primary source address subjection and European motivation for that subjection. Students who justify either choice with both texts can receive full credit.</a:t>
            </a:r>
            <a:endParaRPr>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a:solidFill>
                <a:schemeClr val="accent1"/>
              </a:solidFill>
              <a:latin typeface="Inter"/>
              <a:ea typeface="Inter"/>
              <a:cs typeface="Inter"/>
              <a:sym typeface="Inter"/>
            </a:endParaRPr>
          </a:p>
        </p:txBody>
      </p:sp>
      <p:sp>
        <p:nvSpPr>
          <p:cNvPr id="330" name="Google Shape;330;p58"/>
          <p:cNvSpPr txBox="1"/>
          <p:nvPr/>
        </p:nvSpPr>
        <p:spPr>
          <a:xfrm>
            <a:off x="457750" y="568200"/>
            <a:ext cx="6801000" cy="47028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 </a:t>
            </a:r>
            <a:r>
              <a:rPr b="1" lang="en" sz="1500">
                <a:solidFill>
                  <a:schemeClr val="lt1"/>
                </a:solidFill>
                <a:highlight>
                  <a:schemeClr val="accent1"/>
                </a:highlight>
                <a:latin typeface="Inter"/>
                <a:ea typeface="Inter"/>
                <a:cs typeface="Inter"/>
                <a:sym typeface="Inter"/>
              </a:rPr>
              <a:t>(2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 </a:t>
            </a:r>
            <a:r>
              <a:rPr b="1" lang="en" sz="1500">
                <a:solidFill>
                  <a:schemeClr val="lt1"/>
                </a:solidFill>
                <a:highlight>
                  <a:schemeClr val="accent1"/>
                </a:highlight>
                <a:latin typeface="Inter"/>
                <a:ea typeface="Inter"/>
                <a:cs typeface="Inter"/>
                <a:sym typeface="Inter"/>
              </a:rPr>
              <a:t>(1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 </a:t>
            </a:r>
            <a:r>
              <a:rPr b="1" lang="en" sz="1500">
                <a:solidFill>
                  <a:schemeClr val="lt1"/>
                </a:solidFill>
                <a:highlight>
                  <a:schemeClr val="accent1"/>
                </a:highlight>
                <a:latin typeface="Inter"/>
                <a:ea typeface="Inter"/>
                <a:cs typeface="Inter"/>
                <a:sym typeface="Inter"/>
              </a:rPr>
              <a:t>(2 point)</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r>
              <a:rPr lang="en" sz="1500">
                <a:solidFill>
                  <a:schemeClr val="dk1"/>
                </a:solidFill>
                <a:latin typeface="Inter"/>
                <a:ea typeface="Inter"/>
                <a:cs typeface="Inter"/>
                <a:sym typeface="Inter"/>
              </a:rPr>
              <a:t> </a:t>
            </a:r>
            <a:r>
              <a:rPr b="1" lang="en" sz="1500">
                <a:solidFill>
                  <a:schemeClr val="lt1"/>
                </a:solidFill>
                <a:highlight>
                  <a:schemeClr val="accent1"/>
                </a:highlight>
                <a:latin typeface="Inter"/>
                <a:ea typeface="Inter"/>
                <a:cs typeface="Inter"/>
                <a:sym typeface="Inter"/>
              </a:rPr>
              <a:t>(0 points)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b="1" sz="1500">
              <a:solidFill>
                <a:schemeClr val="lt1"/>
              </a:solidFill>
              <a:highlight>
                <a:schemeClr val="accent1"/>
              </a:highlight>
              <a:latin typeface="Inter"/>
              <a:ea typeface="Inter"/>
              <a:cs typeface="Inter"/>
              <a:sym typeface="Inter"/>
            </a:endParaRPr>
          </a:p>
        </p:txBody>
      </p:sp>
      <p:sp>
        <p:nvSpPr>
          <p:cNvPr id="331" name="Google Shape;331;p5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Teacher Key for Formative Assessment: Causation</a:t>
            </a:r>
            <a:endParaRPr sz="1900">
              <a:latin typeface="Halant"/>
              <a:ea typeface="Halant"/>
              <a:cs typeface="Halant"/>
              <a:sym typeface="Halant"/>
            </a:endParaRPr>
          </a:p>
        </p:txBody>
      </p:sp>
      <p:pic>
        <p:nvPicPr>
          <p:cNvPr id="332" name="Google Shape;332;p5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33" name="Google Shape;333;p5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4" name="Google Shape;334;p5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8" name="Shape 338"/>
        <p:cNvGrpSpPr/>
        <p:nvPr/>
      </p:nvGrpSpPr>
      <p:grpSpPr>
        <a:xfrm>
          <a:off x="0" y="0"/>
          <a:ext cx="0" cy="0"/>
          <a:chOff x="0" y="0"/>
          <a:chExt cx="0" cy="0"/>
        </a:xfrm>
      </p:grpSpPr>
      <p:sp>
        <p:nvSpPr>
          <p:cNvPr id="339" name="Google Shape;339;p59"/>
          <p:cNvSpPr txBox="1"/>
          <p:nvPr/>
        </p:nvSpPr>
        <p:spPr>
          <a:xfrm>
            <a:off x="1690969" y="902052"/>
            <a:ext cx="4421400" cy="426900"/>
          </a:xfrm>
          <a:prstGeom prst="rect">
            <a:avLst/>
          </a:prstGeom>
          <a:noFill/>
          <a:ln>
            <a:noFill/>
          </a:ln>
        </p:spPr>
        <p:txBody>
          <a:bodyPr anchorCtr="0" anchor="t" bIns="96675" lIns="96675" spcFirstLastPara="1" rIns="96675" wrap="square" tIns="96675">
            <a:noAutofit/>
          </a:bodyPr>
          <a:lstStyle/>
          <a:p>
            <a:pPr indent="-361950" lvl="0" marL="482600" rtl="0" algn="ctr">
              <a:spcBef>
                <a:spcPts val="0"/>
              </a:spcBef>
              <a:spcAft>
                <a:spcPts val="0"/>
              </a:spcAft>
              <a:buClr>
                <a:schemeClr val="dk1"/>
              </a:buClr>
              <a:buSzPts val="1900"/>
              <a:buFont typeface="Plus Jakarta Sans"/>
              <a:buAutoNum type="arabicPeriod"/>
            </a:pPr>
            <a:r>
              <a:rPr b="1" lang="en" sz="1900">
                <a:solidFill>
                  <a:schemeClr val="dk1"/>
                </a:solidFill>
                <a:latin typeface="Plus Jakarta Sans"/>
                <a:ea typeface="Plus Jakarta Sans"/>
                <a:cs typeface="Plus Jakarta Sans"/>
                <a:sym typeface="Plus Jakarta Sans"/>
              </a:rPr>
              <a:t>Weighted Multiple Choice </a:t>
            </a:r>
            <a:endParaRPr b="1" sz="1900">
              <a:solidFill>
                <a:schemeClr val="dk1"/>
              </a:solidFill>
              <a:latin typeface="Plus Jakarta Sans"/>
              <a:ea typeface="Plus Jakarta Sans"/>
              <a:cs typeface="Plus Jakarta Sans"/>
              <a:sym typeface="Plus Jakarta Sans"/>
            </a:endParaRPr>
          </a:p>
        </p:txBody>
      </p:sp>
      <p:graphicFrame>
        <p:nvGraphicFramePr>
          <p:cNvPr id="340" name="Google Shape;340;p59"/>
          <p:cNvGraphicFramePr/>
          <p:nvPr/>
        </p:nvGraphicFramePr>
        <p:xfrm>
          <a:off x="969478" y="1521929"/>
          <a:ext cx="3000000" cy="3000000"/>
        </p:xfrm>
        <a:graphic>
          <a:graphicData uri="http://schemas.openxmlformats.org/drawingml/2006/table">
            <a:tbl>
              <a:tblPr>
                <a:noFill/>
                <a:tableStyleId>{942222B1-9E92-4C5A-B43C-564540F6591A}</a:tableStyleId>
              </a:tblPr>
              <a:tblGrid>
                <a:gridCol w="1466100"/>
                <a:gridCol w="1466100"/>
                <a:gridCol w="1466100"/>
                <a:gridCol w="1466100"/>
              </a:tblGrid>
              <a:tr h="503450">
                <a:tc>
                  <a:txBody>
                    <a:bodyPr/>
                    <a:lstStyle/>
                    <a:p>
                      <a:pPr indent="0" lvl="0" marL="0" rtl="0" algn="l">
                        <a:spcBef>
                          <a:spcPts val="0"/>
                        </a:spcBef>
                        <a:spcAft>
                          <a:spcPts val="0"/>
                        </a:spcAft>
                        <a:buNone/>
                      </a:pPr>
                      <a:r>
                        <a:rPr b="1" lang="en" sz="1500">
                          <a:latin typeface="Inter"/>
                          <a:ea typeface="Inter"/>
                          <a:cs typeface="Inter"/>
                          <a:sym typeface="Inter"/>
                        </a:rPr>
                        <a:t>Choice 1</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90225">
                <a:tc>
                  <a:txBody>
                    <a:bodyPr/>
                    <a:lstStyle/>
                    <a:p>
                      <a:pPr indent="0" lvl="0" marL="0" rtl="0" algn="l">
                        <a:spcBef>
                          <a:spcPts val="0"/>
                        </a:spcBef>
                        <a:spcAft>
                          <a:spcPts val="0"/>
                        </a:spcAft>
                        <a:buNone/>
                      </a:pPr>
                      <a:r>
                        <a:rPr b="1" lang="en" sz="1500">
                          <a:latin typeface="Inter"/>
                          <a:ea typeface="Inter"/>
                          <a:cs typeface="Inter"/>
                          <a:sym typeface="Inter"/>
                        </a:rPr>
                        <a:t>Choice 2</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3825">
                <a:tc gridSpan="4">
                  <a:txBody>
                    <a:bodyPr/>
                    <a:lstStyle/>
                    <a:p>
                      <a:pPr indent="0" lvl="0" marL="0" rtl="0" algn="r">
                        <a:spcBef>
                          <a:spcPts val="0"/>
                        </a:spcBef>
                        <a:spcAft>
                          <a:spcPts val="0"/>
                        </a:spcAft>
                        <a:buNone/>
                      </a:pPr>
                      <a:r>
                        <a:rPr b="1" lang="en" sz="1500">
                          <a:latin typeface="Inter"/>
                          <a:ea typeface="Inter"/>
                          <a:cs typeface="Inter"/>
                          <a:sym typeface="Inter"/>
                        </a:rPr>
                        <a:t>Subtotal:    _______/ 4</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1" name="Google Shape;341;p59"/>
          <p:cNvSpPr txBox="1"/>
          <p:nvPr/>
        </p:nvSpPr>
        <p:spPr>
          <a:xfrm>
            <a:off x="1250456" y="3869538"/>
            <a:ext cx="5302500" cy="4269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b="1" lang="en" sz="1900">
                <a:solidFill>
                  <a:schemeClr val="dk1"/>
                </a:solidFill>
                <a:latin typeface="Plus Jakarta Sans"/>
                <a:ea typeface="Plus Jakarta Sans"/>
                <a:cs typeface="Plus Jakarta Sans"/>
                <a:sym typeface="Plus Jakarta Sans"/>
              </a:rPr>
              <a:t>2.    Short Answer: More Significant Effect</a:t>
            </a:r>
            <a:endParaRPr b="1" sz="1900">
              <a:solidFill>
                <a:schemeClr val="dk1"/>
              </a:solidFill>
              <a:latin typeface="Plus Jakarta Sans"/>
              <a:ea typeface="Plus Jakarta Sans"/>
              <a:cs typeface="Plus Jakarta Sans"/>
              <a:sym typeface="Plus Jakarta Sans"/>
            </a:endParaRPr>
          </a:p>
        </p:txBody>
      </p:sp>
      <p:graphicFrame>
        <p:nvGraphicFramePr>
          <p:cNvPr id="342" name="Google Shape;342;p59"/>
          <p:cNvGraphicFramePr/>
          <p:nvPr/>
        </p:nvGraphicFramePr>
        <p:xfrm>
          <a:off x="559991" y="4439260"/>
          <a:ext cx="3000000" cy="3000000"/>
        </p:xfrm>
        <a:graphic>
          <a:graphicData uri="http://schemas.openxmlformats.org/drawingml/2006/table">
            <a:tbl>
              <a:tblPr>
                <a:noFill/>
                <a:tableStyleId>{942222B1-9E92-4C5A-B43C-564540F6591A}</a:tableStyleId>
              </a:tblPr>
              <a:tblGrid>
                <a:gridCol w="1670825"/>
                <a:gridCol w="1670825"/>
                <a:gridCol w="1670825"/>
                <a:gridCol w="1670825"/>
              </a:tblGrid>
              <a:tr h="511550">
                <a:tc>
                  <a:txBody>
                    <a:bodyPr/>
                    <a:lstStyle/>
                    <a:p>
                      <a:pPr indent="0" lvl="0" marL="0" rtl="0" algn="l">
                        <a:spcBef>
                          <a:spcPts val="0"/>
                        </a:spcBef>
                        <a:spcAft>
                          <a:spcPts val="0"/>
                        </a:spcAft>
                        <a:buNone/>
                      </a:pPr>
                      <a:r>
                        <a:rPr lang="en" sz="1500">
                          <a:latin typeface="Inter"/>
                          <a:ea typeface="Inter"/>
                          <a:cs typeface="Inter"/>
                          <a:sym typeface="Inter"/>
                        </a:rPr>
                        <a:t>3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2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1 point</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0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a:txBody>
                    <a:bodyPr/>
                    <a:lstStyle/>
                    <a:p>
                      <a:pPr indent="0" lvl="0" marL="0" rtl="0" algn="l">
                        <a:spcBef>
                          <a:spcPts val="0"/>
                        </a:spcBef>
                        <a:spcAft>
                          <a:spcPts val="0"/>
                        </a:spcAft>
                        <a:buNone/>
                      </a:pPr>
                      <a:r>
                        <a:rPr lang="en" sz="1300">
                          <a:latin typeface="Inter"/>
                          <a:ea typeface="Inter"/>
                          <a:cs typeface="Inter"/>
                          <a:sym typeface="Inter"/>
                        </a:rPr>
                        <a:t>Student identifies one choice as a more significant effect and cites clear evidence from both the historical context and primary source to justify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cites clear evidence from one source to justify their answer. Both sources may be cited, but only one provides clear justification.</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may or may not cite evidence to justify their answer. If evidence is cited, it does not provide clear justification for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Students does not identify one choice as more significant. Student either misunderstood question or did not attempt to answer it.</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gridSpan="4">
                  <a:txBody>
                    <a:bodyPr/>
                    <a:lstStyle/>
                    <a:p>
                      <a:pPr indent="0" lvl="0" marL="0" rtl="0" algn="r">
                        <a:spcBef>
                          <a:spcPts val="0"/>
                        </a:spcBef>
                        <a:spcAft>
                          <a:spcPts val="0"/>
                        </a:spcAft>
                        <a:buNone/>
                      </a:pPr>
                      <a:r>
                        <a:rPr b="1" lang="en" sz="1500">
                          <a:latin typeface="Inter"/>
                          <a:ea typeface="Inter"/>
                          <a:cs typeface="Inter"/>
                          <a:sym typeface="Inter"/>
                        </a:rPr>
                        <a:t>Subtotal:    _______/ 3</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3" name="Google Shape;343;p59"/>
          <p:cNvSpPr txBox="1"/>
          <p:nvPr/>
        </p:nvSpPr>
        <p:spPr>
          <a:xfrm>
            <a:off x="2345841" y="8404786"/>
            <a:ext cx="3111600" cy="563700"/>
          </a:xfrm>
          <a:prstGeom prst="rect">
            <a:avLst/>
          </a:prstGeom>
          <a:noFill/>
          <a:ln cap="flat" cmpd="sng" w="28575">
            <a:solidFill>
              <a:schemeClr val="accent1"/>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None/>
            </a:pPr>
            <a:r>
              <a:rPr b="1" lang="en" sz="1900">
                <a:solidFill>
                  <a:schemeClr val="dk1"/>
                </a:solidFill>
                <a:highlight>
                  <a:schemeClr val="lt1"/>
                </a:highlight>
                <a:latin typeface="Inter"/>
                <a:ea typeface="Inter"/>
                <a:cs typeface="Inter"/>
                <a:sym typeface="Inter"/>
              </a:rPr>
              <a:t>Total: ______/7</a:t>
            </a:r>
            <a:endParaRPr b="1" sz="1900">
              <a:solidFill>
                <a:schemeClr val="dk1"/>
              </a:solidFill>
              <a:highlight>
                <a:schemeClr val="lt1"/>
              </a:highlight>
              <a:latin typeface="Inter"/>
              <a:ea typeface="Inter"/>
              <a:cs typeface="Inter"/>
              <a:sym typeface="Inter"/>
            </a:endParaRPr>
          </a:p>
        </p:txBody>
      </p:sp>
      <p:sp>
        <p:nvSpPr>
          <p:cNvPr id="344" name="Google Shape;344;p5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Rubric for Formative Assessment: Causation</a:t>
            </a:r>
            <a:endParaRPr sz="1900">
              <a:latin typeface="Halant"/>
              <a:ea typeface="Halant"/>
              <a:cs typeface="Halant"/>
              <a:sym typeface="Halant"/>
            </a:endParaRPr>
          </a:p>
        </p:txBody>
      </p:sp>
      <p:pic>
        <p:nvPicPr>
          <p:cNvPr id="345" name="Google Shape;345;p5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46" name="Google Shape;346;p5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47" name="Google Shape;347;p5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1" name="Shape 211"/>
        <p:cNvGrpSpPr/>
        <p:nvPr/>
      </p:nvGrpSpPr>
      <p:grpSpPr>
        <a:xfrm>
          <a:off x="0" y="0"/>
          <a:ext cx="0" cy="0"/>
          <a:chOff x="0" y="0"/>
          <a:chExt cx="0" cy="0"/>
        </a:xfrm>
      </p:grpSpPr>
      <p:sp>
        <p:nvSpPr>
          <p:cNvPr id="212" name="Google Shape;212;p50"/>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213" name="Google Shape;213;p5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800">
                <a:solidFill>
                  <a:schemeClr val="dk1"/>
                </a:solidFill>
                <a:latin typeface="Plus Jakarta Sans Medium"/>
                <a:ea typeface="Plus Jakarta Sans Medium"/>
                <a:cs typeface="Plus Jakarta Sans Medium"/>
                <a:sym typeface="Plus Jakarta Sans Medium"/>
              </a:rPr>
              <a:t>“A Short Story about the Potosi- Part 2”</a:t>
            </a:r>
            <a:endParaRPr sz="2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14" name="Google Shape;214;p5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215" name="Google Shape;215;p50"/>
          <p:cNvGraphicFramePr/>
          <p:nvPr/>
        </p:nvGraphicFramePr>
        <p:xfrm>
          <a:off x="469041" y="1095235"/>
          <a:ext cx="3000000" cy="3000000"/>
        </p:xfrm>
        <a:graphic>
          <a:graphicData uri="http://schemas.openxmlformats.org/drawingml/2006/table">
            <a:tbl>
              <a:tblPr>
                <a:noFill/>
                <a:tableStyleId>{C1BBCB9D-7963-4529-AD5C-F2C7F71B337C}</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Pamela Padilla, “A Short Story about Potosi‒The Largest South American Silver Mine‒In the Library’s Collections (Part 2),” August 26, 2022.</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Pamela Padilla was a 2022 Summer participant at the Library of Congress Internship program with the Hispanic Reading Room, and a Library Science and History graduate student at Queens College, City University of New York.</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Historians attribute the rise in productivity [at Potosi] to two major stimulants: the creation of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system and a new refining process, which combined mercury with silver to extract the silver from the ores. Potosí’s viceroy Francisco de Toledo (c.1515-1582) is largely responsible for these changes.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 began tending to the mines within a year of his arrival in Peru in late 1569. Originally, the labor force of Potosí’s mines had been composed of a mixture of forced laborers and volunteers attracted to the work by the promise of profits. However, as extraction depleted the mines, a surge in incentivized labor seemed less and less likely. Thus, in 1572, Toledo began to devise a system for draft labor, which built on the Incan </a:t>
                      </a:r>
                      <a:r>
                        <a:rPr i="1" lang="en" sz="1200">
                          <a:solidFill>
                            <a:schemeClr val="dk1"/>
                          </a:solidFill>
                          <a:latin typeface="Inter"/>
                          <a:ea typeface="Inter"/>
                          <a:cs typeface="Inter"/>
                          <a:sym typeface="Inter"/>
                        </a:rPr>
                        <a:t>mita</a:t>
                      </a:r>
                      <a:r>
                        <a:rPr lang="en" sz="1200">
                          <a:solidFill>
                            <a:schemeClr val="dk1"/>
                          </a:solidFill>
                          <a:latin typeface="Inter"/>
                          <a:ea typeface="Inter"/>
                          <a:cs typeface="Inter"/>
                          <a:sym typeface="Inter"/>
                        </a:rPr>
                        <a:t> system… </a:t>
                      </a:r>
                      <a:r>
                        <a:rPr lang="en" sz="1200">
                          <a:solidFill>
                            <a:schemeClr val="dk1"/>
                          </a:solidFill>
                          <a:latin typeface="Inter"/>
                          <a:ea typeface="Inter"/>
                          <a:cs typeface="Inter"/>
                          <a:sym typeface="Inter"/>
                        </a:rPr>
                        <a:t>in which</a:t>
                      </a:r>
                      <a:r>
                        <a:rPr lang="en" sz="1200">
                          <a:solidFill>
                            <a:schemeClr val="dk1"/>
                          </a:solidFill>
                          <a:latin typeface="Inter"/>
                          <a:ea typeface="Inter"/>
                          <a:cs typeface="Inter"/>
                          <a:sym typeface="Inter"/>
                        </a:rPr>
                        <a:t> the government drafted participants, or </a:t>
                      </a:r>
                      <a:r>
                        <a:rPr i="1" lang="en" sz="1200">
                          <a:solidFill>
                            <a:schemeClr val="dk1"/>
                          </a:solidFill>
                          <a:latin typeface="Inter"/>
                          <a:ea typeface="Inter"/>
                          <a:cs typeface="Inter"/>
                          <a:sym typeface="Inter"/>
                        </a:rPr>
                        <a:t>mitayos</a:t>
                      </a:r>
                      <a:r>
                        <a:rPr lang="en" sz="1200">
                          <a:solidFill>
                            <a:schemeClr val="dk1"/>
                          </a:solidFill>
                          <a:latin typeface="Inter"/>
                          <a:ea typeface="Inter"/>
                          <a:cs typeface="Inter"/>
                          <a:sym typeface="Inter"/>
                        </a:rPr>
                        <a:t>, to work for a set amount of time on projects... Though unpaid, the Incan </a:t>
                      </a:r>
                      <a:r>
                        <a:rPr i="1" lang="en" sz="1200">
                          <a:solidFill>
                            <a:schemeClr val="dk1"/>
                          </a:solidFill>
                          <a:latin typeface="Inter"/>
                          <a:ea typeface="Inter"/>
                          <a:cs typeface="Inter"/>
                          <a:sym typeface="Inter"/>
                        </a:rPr>
                        <a:t>mita</a:t>
                      </a:r>
                      <a:r>
                        <a:rPr lang="en" sz="1200">
                          <a:solidFill>
                            <a:schemeClr val="dk1"/>
                          </a:solidFill>
                          <a:latin typeface="Inter"/>
                          <a:ea typeface="Inter"/>
                          <a:cs typeface="Inter"/>
                          <a:sym typeface="Inter"/>
                        </a:rPr>
                        <a:t> system would ensure the well-being of the </a:t>
                      </a:r>
                      <a:r>
                        <a:rPr i="1" lang="en" sz="1200">
                          <a:solidFill>
                            <a:schemeClr val="dk1"/>
                          </a:solidFill>
                          <a:latin typeface="Inter"/>
                          <a:ea typeface="Inter"/>
                          <a:cs typeface="Inter"/>
                          <a:sym typeface="Inter"/>
                        </a:rPr>
                        <a:t>mitayo’s</a:t>
                      </a:r>
                      <a:r>
                        <a:rPr lang="en" sz="1200">
                          <a:solidFill>
                            <a:schemeClr val="dk1"/>
                          </a:solidFill>
                          <a:latin typeface="Inter"/>
                          <a:ea typeface="Inter"/>
                          <a:cs typeface="Inter"/>
                          <a:sym typeface="Inter"/>
                        </a:rPr>
                        <a:t> families.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Toledo’s modification of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divided the hundreds of villages in Potosí into 17 districts and required them to send about 1/7 (16%) of their able-bodied men each year to work. These men worked in the mines refining mills or at tasks assigned to them by overseers… Because the Potosí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oversaw the management of tens of thousands of men in a language that was typically not Spanish, Toledo used </a:t>
                      </a:r>
                      <a:r>
                        <a:rPr i="1" lang="en" sz="1200">
                          <a:solidFill>
                            <a:schemeClr val="dk1"/>
                          </a:solidFill>
                          <a:latin typeface="Inter"/>
                          <a:ea typeface="Inter"/>
                          <a:cs typeface="Inter"/>
                          <a:sym typeface="Inter"/>
                        </a:rPr>
                        <a:t>caciques </a:t>
                      </a:r>
                      <a:r>
                        <a:rPr lang="en" sz="1200">
                          <a:solidFill>
                            <a:schemeClr val="dk1"/>
                          </a:solidFill>
                          <a:latin typeface="Inter"/>
                          <a:ea typeface="Inter"/>
                          <a:cs typeface="Inter"/>
                          <a:sym typeface="Inter"/>
                        </a:rPr>
                        <a:t>and </a:t>
                      </a:r>
                      <a:r>
                        <a:rPr i="1" lang="en" sz="1200">
                          <a:solidFill>
                            <a:schemeClr val="dk1"/>
                          </a:solidFill>
                          <a:latin typeface="Inter"/>
                          <a:ea typeface="Inter"/>
                          <a:cs typeface="Inter"/>
                          <a:sym typeface="Inter"/>
                        </a:rPr>
                        <a:t>kurakas, </a:t>
                      </a:r>
                      <a:r>
                        <a:rPr lang="en" sz="1200">
                          <a:solidFill>
                            <a:schemeClr val="dk1"/>
                          </a:solidFill>
                          <a:latin typeface="Inter"/>
                          <a:ea typeface="Inter"/>
                          <a:cs typeface="Inter"/>
                          <a:sym typeface="Inter"/>
                        </a:rPr>
                        <a:t>who had previously been Incan authorities, as middlemen to collect the workers…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 also increased silver production at Potosí by refining ore through the use of mercury, a process historian Peter Bakewell has called amalgamation. Prior to its introduction, Potosí’s miners smelted rich ore in a </a:t>
                      </a:r>
                      <a:r>
                        <a:rPr i="1" lang="en" sz="1200">
                          <a:solidFill>
                            <a:schemeClr val="dk1"/>
                          </a:solidFill>
                          <a:latin typeface="Inter"/>
                          <a:ea typeface="Inter"/>
                          <a:cs typeface="Inter"/>
                          <a:sym typeface="Inter"/>
                        </a:rPr>
                        <a:t>guaira</a:t>
                      </a:r>
                      <a:r>
                        <a:rPr lang="en" sz="1200">
                          <a:solidFill>
                            <a:schemeClr val="dk1"/>
                          </a:solidFill>
                          <a:latin typeface="Inter"/>
                          <a:ea typeface="Inter"/>
                          <a:cs typeface="Inter"/>
                          <a:sym typeface="Inter"/>
                        </a:rPr>
                        <a:t>—a native Peruvian furnace that depended heavily on the wind. Amalgamation allowed for the utilization of less pure ore by milling the ore into a fine powder and exposing to mercury…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Indigenous knowledge was crucial for the production in the mines. Without the help of the local communities, the Spanish bonanza and the economic boom that happened thereafter would not have been possible.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How did Toledo modify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system?</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was amalgamation?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How was indigenous knowledge important for European success at Potosi?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9" name="Shape 219"/>
        <p:cNvGrpSpPr/>
        <p:nvPr/>
      </p:nvGrpSpPr>
      <p:grpSpPr>
        <a:xfrm>
          <a:off x="0" y="0"/>
          <a:ext cx="0" cy="0"/>
          <a:chOff x="0" y="0"/>
          <a:chExt cx="0" cy="0"/>
        </a:xfrm>
      </p:grpSpPr>
      <p:sp>
        <p:nvSpPr>
          <p:cNvPr id="220" name="Google Shape;220;p51"/>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cxnSp>
        <p:nvCxnSpPr>
          <p:cNvPr id="221" name="Google Shape;221;p51"/>
          <p:cNvCxnSpPr>
            <a:stCxn id="222" idx="3"/>
            <a:endCxn id="223"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224" name="Google Shape;224;p51"/>
          <p:cNvCxnSpPr>
            <a:stCxn id="222" idx="3"/>
            <a:endCxn id="225"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226" name="Google Shape;226;p5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227" name="Google Shape;227;p5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8" name="Google Shape;228;p5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5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0" name="Google Shape;230;p5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31" name="Google Shape;231;p51"/>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222" name="Google Shape;222;p51"/>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232" name="Google Shape;232;p51"/>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p:txBody>
      </p:sp>
      <p:sp>
        <p:nvSpPr>
          <p:cNvPr id="233" name="Google Shape;233;p51"/>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234" name="Google Shape;234;p51"/>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235" name="Google Shape;235;p51"/>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225" name="Google Shape;225;p51"/>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sp>
        <p:nvSpPr>
          <p:cNvPr id="236" name="Google Shape;236;p51"/>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237" name="Google Shape;237;p51"/>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1" name="Shape 241"/>
        <p:cNvGrpSpPr/>
        <p:nvPr/>
      </p:nvGrpSpPr>
      <p:grpSpPr>
        <a:xfrm>
          <a:off x="0" y="0"/>
          <a:ext cx="0" cy="0"/>
          <a:chOff x="0" y="0"/>
          <a:chExt cx="0" cy="0"/>
        </a:xfrm>
      </p:grpSpPr>
      <p:pic>
        <p:nvPicPr>
          <p:cNvPr id="242" name="Google Shape;242;p5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3" name="Google Shape;243;p52"/>
          <p:cNvSpPr txBox="1"/>
          <p:nvPr/>
        </p:nvSpPr>
        <p:spPr>
          <a:xfrm>
            <a:off x="2757050" y="2292913"/>
            <a:ext cx="4479000" cy="19431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200"/>
              <a:buFont typeface="Arial"/>
              <a:buNone/>
            </a:pPr>
            <a:r>
              <a:rPr b="1" lang="en" sz="1500">
                <a:solidFill>
                  <a:schemeClr val="dk1"/>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b="1" sz="1500">
              <a:solidFill>
                <a:schemeClr val="dk1"/>
              </a:solidFill>
              <a:latin typeface="Plus Jakarta Sans"/>
              <a:ea typeface="Plus Jakarta Sans"/>
              <a:cs typeface="Plus Jakarta Sans"/>
              <a:sym typeface="Plus Jakarta Sans"/>
            </a:endParaRPr>
          </a:p>
        </p:txBody>
      </p:sp>
      <p:sp>
        <p:nvSpPr>
          <p:cNvPr id="244" name="Google Shape;244;p5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Formative Assessment:</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Causation</a:t>
            </a:r>
            <a:endParaRPr sz="1500">
              <a:solidFill>
                <a:srgbClr val="000000"/>
              </a:solidFill>
              <a:latin typeface="Plus Jakarta Sans Medium"/>
              <a:ea typeface="Plus Jakarta Sans Medium"/>
              <a:cs typeface="Plus Jakarta Sans Medium"/>
              <a:sym typeface="Plus Jakarta Sans Medium"/>
            </a:endParaRPr>
          </a:p>
        </p:txBody>
      </p:sp>
      <p:pic>
        <p:nvPicPr>
          <p:cNvPr id="245" name="Google Shape;245;p5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6" name="Google Shape;246;p5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7" name="Google Shape;247;p5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8" name="Google Shape;248;p52"/>
          <p:cNvSpPr txBox="1"/>
          <p:nvPr/>
        </p:nvSpPr>
        <p:spPr>
          <a:xfrm>
            <a:off x="536459" y="4625088"/>
            <a:ext cx="6699600" cy="891000"/>
          </a:xfrm>
          <a:prstGeom prst="rect">
            <a:avLst/>
          </a:prstGeom>
          <a:noFill/>
          <a:ln>
            <a:noFill/>
          </a:ln>
        </p:spPr>
        <p:txBody>
          <a:bodyPr anchorCtr="0" anchor="ctr"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Directions</a:t>
            </a:r>
            <a:r>
              <a:rPr lang="en" sz="1500">
                <a:solidFill>
                  <a:schemeClr val="dk1"/>
                </a:solidFill>
                <a:latin typeface="Inter"/>
                <a:ea typeface="Inter"/>
                <a:cs typeface="Inter"/>
                <a:sym typeface="Inter"/>
              </a:rPr>
              <a:t>:</a:t>
            </a:r>
            <a:r>
              <a:rPr lang="en" sz="1500">
                <a:solidFill>
                  <a:schemeClr val="dk1"/>
                </a:solidFill>
                <a:latin typeface="Inter"/>
                <a:ea typeface="Inter"/>
                <a:cs typeface="Inter"/>
                <a:sym typeface="Inter"/>
              </a:rPr>
              <a:t> Read the following historical context and primary source. Then, answer the questions on causation that follow. This question is Weighted Multiple Choice (WMC). The two best answers are 2 points, the next-best answer is 1 point, and the incorrect answer is 0 points.</a:t>
            </a:r>
            <a:endParaRPr sz="1500">
              <a:solidFill>
                <a:schemeClr val="dk1"/>
              </a:solidFill>
              <a:latin typeface="Inter"/>
              <a:ea typeface="Inter"/>
              <a:cs typeface="Inter"/>
              <a:sym typeface="Inter"/>
            </a:endParaRPr>
          </a:p>
        </p:txBody>
      </p:sp>
      <p:pic>
        <p:nvPicPr>
          <p:cNvPr id="249" name="Google Shape;249;p52"/>
          <p:cNvPicPr preferRelativeResize="0"/>
          <p:nvPr/>
        </p:nvPicPr>
        <p:blipFill>
          <a:blip r:embed="rId5">
            <a:alphaModFix/>
          </a:blip>
          <a:stretch>
            <a:fillRect/>
          </a:stretch>
        </p:blipFill>
        <p:spPr>
          <a:xfrm>
            <a:off x="536446" y="2286512"/>
            <a:ext cx="1955925" cy="1955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3" name="Shape 253"/>
        <p:cNvGrpSpPr/>
        <p:nvPr/>
      </p:nvGrpSpPr>
      <p:grpSpPr>
        <a:xfrm>
          <a:off x="0" y="0"/>
          <a:ext cx="0" cy="0"/>
          <a:chOff x="0" y="0"/>
          <a:chExt cx="0" cy="0"/>
        </a:xfrm>
      </p:grpSpPr>
      <p:sp>
        <p:nvSpPr>
          <p:cNvPr id="254" name="Google Shape;254;p5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55" name="Google Shape;255;p5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6" name="Google Shape;256;p5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7" name="Google Shape;257;p5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58" name="Google Shape;258;p53"/>
          <p:cNvSpPr txBox="1"/>
          <p:nvPr/>
        </p:nvSpPr>
        <p:spPr>
          <a:xfrm>
            <a:off x="536400" y="604100"/>
            <a:ext cx="6786600" cy="3297300"/>
          </a:xfrm>
          <a:prstGeom prst="rect">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b="1" lang="en">
                <a:solidFill>
                  <a:schemeClr val="dk1"/>
                </a:solidFill>
                <a:latin typeface="Inter"/>
                <a:ea typeface="Inter"/>
                <a:cs typeface="Inter"/>
                <a:sym typeface="Inter"/>
              </a:rPr>
              <a:t>Historical Context:</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From the late 15th century to the mid 17th century, European countries sent explorers around the world. These lands flourished before European arrival but explorers wished to claim these lands for their home countries. Explorers, mostly from Spain, hoped to spread their Catholic faith, make a name for themselves, and gain riches (often summarized as “God, Glory, and Gold”).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Europeans brought new livestock and crops, like cows and grapes, to the Americas. However, interactions between the Spanish and indigenous people often meant devastation for the people already living there. Most Spaniards believed that their Catholic faith and European way of life made them superior to the indigenous groups. This belief served as justification for their conquest of the Americas.</a:t>
            </a:r>
            <a:endParaRPr>
              <a:solidFill>
                <a:schemeClr val="dk1"/>
              </a:solidFill>
              <a:latin typeface="Inter"/>
              <a:ea typeface="Inter"/>
              <a:cs typeface="Inter"/>
              <a:sym typeface="Inter"/>
            </a:endParaRPr>
          </a:p>
        </p:txBody>
      </p:sp>
      <p:graphicFrame>
        <p:nvGraphicFramePr>
          <p:cNvPr id="259" name="Google Shape;259;p53"/>
          <p:cNvGraphicFramePr/>
          <p:nvPr/>
        </p:nvGraphicFramePr>
        <p:xfrm>
          <a:off x="536356" y="4053700"/>
          <a:ext cx="3000000" cy="3000000"/>
        </p:xfrm>
        <a:graphic>
          <a:graphicData uri="http://schemas.openxmlformats.org/drawingml/2006/table">
            <a:tbl>
              <a:tblPr>
                <a:noFill/>
                <a:tableStyleId>{C1BBCB9D-7963-4529-AD5C-F2C7F71B337C}</a:tableStyleId>
              </a:tblPr>
              <a:tblGrid>
                <a:gridCol w="6786675"/>
              </a:tblGrid>
              <a:tr h="916925">
                <a:tc>
                  <a:txBody>
                    <a:bodyPr/>
                    <a:lstStyle/>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Source: Theodore de Bry (images) and Bartolome de las Casas (text). </a:t>
                      </a:r>
                      <a:r>
                        <a:rPr i="1" lang="en" sz="1500">
                          <a:solidFill>
                            <a:schemeClr val="dk1"/>
                          </a:solidFill>
                          <a:latin typeface="Inter"/>
                          <a:ea typeface="Inter"/>
                          <a:cs typeface="Inter"/>
                          <a:sym typeface="Inter"/>
                        </a:rPr>
                        <a:t>A Short Account of the Destruction of the Indies,</a:t>
                      </a:r>
                      <a:r>
                        <a:rPr lang="en" sz="1500">
                          <a:solidFill>
                            <a:schemeClr val="dk1"/>
                          </a:solidFill>
                          <a:latin typeface="Inter"/>
                          <a:ea typeface="Inter"/>
                          <a:cs typeface="Inter"/>
                          <a:sym typeface="Inter"/>
                        </a:rPr>
                        <a:t> 1598.</a:t>
                      </a:r>
                      <a:endParaRPr sz="1300">
                        <a:solidFill>
                          <a:schemeClr val="dk1"/>
                        </a:solidFill>
                        <a:latin typeface="Inter"/>
                        <a:ea typeface="Inter"/>
                        <a:cs typeface="Inter"/>
                        <a:sym typeface="Inter"/>
                      </a:endParaRPr>
                    </a:p>
                  </a:txBody>
                  <a:tcPr marT="66525" marB="66525" marR="67475" marL="67475">
                    <a:lnL cap="flat" cmpd="sng" w="12700">
                      <a:solidFill>
                        <a:srgbClr val="B7B7B7"/>
                      </a:solidFill>
                      <a:prstDash val="solid"/>
                      <a:round/>
                      <a:headEnd len="sm" w="sm" type="none"/>
                      <a:tailEnd len="sm" w="sm" type="none"/>
                    </a:lnL>
                    <a:lnR cap="flat" cmpd="sng" w="12700">
                      <a:solidFill>
                        <a:srgbClr val="B7B7B7"/>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solidFill>
                      <a:prstDash val="solid"/>
                      <a:round/>
                      <a:headEnd len="sm" w="sm" type="none"/>
                      <a:tailEnd len="sm" w="sm" type="none"/>
                    </a:lnB>
                  </a:tcPr>
                </a:tc>
              </a:tr>
              <a:tr h="3477625">
                <a:tc>
                  <a:txBody>
                    <a:bodyPr/>
                    <a:lstStyle/>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It was upon these gentle lambs, imbued by the Creator with all the qualities we have mentioned, that from the very first day they clapped eyes on them the Spanish fell like ravening wolves upon the fold, or like tigers and savage lions who have not eaten meat for days… When the Spanish first journeyed there, the indigenous population of the island of Hispaniola stood at some three million; today only two hundred survive. The native population…was wiped out by force, a policy adopted by the Spaniards.</a:t>
                      </a:r>
                      <a:endParaRPr sz="1500">
                        <a:solidFill>
                          <a:schemeClr val="dk1"/>
                        </a:solidFill>
                        <a:latin typeface="Inter"/>
                        <a:ea typeface="Inter"/>
                        <a:cs typeface="Inter"/>
                        <a:sym typeface="Inter"/>
                      </a:endParaRPr>
                    </a:p>
                  </a:txBody>
                  <a:tcPr marT="95800" marB="95800" marR="97175" marL="97175">
                    <a:lnL cap="flat" cmpd="sng" w="12700">
                      <a:solidFill>
                        <a:srgbClr val="FFFFFF"/>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alpha val="0"/>
                        </a:srgbClr>
                      </a:solidFill>
                      <a:prstDash val="solid"/>
                      <a:round/>
                      <a:headEnd len="sm" w="sm" type="none"/>
                      <a:tailEnd len="sm" w="sm" type="none"/>
                    </a:lnB>
                  </a:tcPr>
                </a:tc>
              </a:tr>
            </a:tbl>
          </a:graphicData>
        </a:graphic>
      </p:graphicFrame>
      <p:pic>
        <p:nvPicPr>
          <p:cNvPr id="260" name="Google Shape;260;p53"/>
          <p:cNvPicPr preferRelativeResize="0"/>
          <p:nvPr/>
        </p:nvPicPr>
        <p:blipFill>
          <a:blip r:embed="rId4">
            <a:alphaModFix/>
          </a:blip>
          <a:stretch>
            <a:fillRect/>
          </a:stretch>
        </p:blipFill>
        <p:spPr>
          <a:xfrm>
            <a:off x="536345" y="4742037"/>
            <a:ext cx="3322865" cy="2514600"/>
          </a:xfrm>
          <a:prstGeom prst="rect">
            <a:avLst/>
          </a:prstGeom>
          <a:noFill/>
          <a:ln>
            <a:noFill/>
          </a:ln>
        </p:spPr>
      </p:pic>
      <p:pic>
        <p:nvPicPr>
          <p:cNvPr id="261" name="Google Shape;261;p53"/>
          <p:cNvPicPr preferRelativeResize="0"/>
          <p:nvPr/>
        </p:nvPicPr>
        <p:blipFill>
          <a:blip r:embed="rId5">
            <a:alphaModFix/>
          </a:blip>
          <a:stretch>
            <a:fillRect/>
          </a:stretch>
        </p:blipFill>
        <p:spPr>
          <a:xfrm>
            <a:off x="4139831" y="4732046"/>
            <a:ext cx="3183165" cy="253455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5" name="Shape 265"/>
        <p:cNvGrpSpPr/>
        <p:nvPr/>
      </p:nvGrpSpPr>
      <p:grpSpPr>
        <a:xfrm>
          <a:off x="0" y="0"/>
          <a:ext cx="0" cy="0"/>
          <a:chOff x="0" y="0"/>
          <a:chExt cx="0" cy="0"/>
        </a:xfrm>
      </p:grpSpPr>
      <p:sp>
        <p:nvSpPr>
          <p:cNvPr id="266" name="Google Shape;266;p5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67" name="Google Shape;267;p5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8" name="Google Shape;268;p5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9" name="Google Shape;269;p5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70" name="Google Shape;270;p54"/>
          <p:cNvSpPr txBox="1"/>
          <p:nvPr/>
        </p:nvSpPr>
        <p:spPr>
          <a:xfrm>
            <a:off x="475400" y="915375"/>
            <a:ext cx="6821700" cy="41139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endParaRPr sz="15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p:txBody>
      </p:sp>
      <p:sp>
        <p:nvSpPr>
          <p:cNvPr id="271" name="Google Shape;271;p54"/>
          <p:cNvSpPr txBox="1"/>
          <p:nvPr/>
        </p:nvSpPr>
        <p:spPr>
          <a:xfrm>
            <a:off x="475400" y="5225526"/>
            <a:ext cx="6821700" cy="36000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sz="1500">
                <a:solidFill>
                  <a:schemeClr val="dk1"/>
                </a:solidFill>
                <a:latin typeface="Inter"/>
                <a:ea typeface="Inter"/>
                <a:cs typeface="Inter"/>
                <a:sym typeface="Inter"/>
              </a:rPr>
              <a:t>  2.   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5" name="Shape 275"/>
        <p:cNvGrpSpPr/>
        <p:nvPr/>
      </p:nvGrpSpPr>
      <p:grpSpPr>
        <a:xfrm>
          <a:off x="0" y="0"/>
          <a:ext cx="0" cy="0"/>
          <a:chOff x="0" y="0"/>
          <a:chExt cx="0" cy="0"/>
        </a:xfrm>
      </p:grpSpPr>
      <p:cxnSp>
        <p:nvCxnSpPr>
          <p:cNvPr id="276" name="Google Shape;276;p55"/>
          <p:cNvCxnSpPr>
            <a:endCxn id="277"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278" name="Google Shape;278;p55"/>
          <p:cNvCxnSpPr>
            <a:endCxn id="279"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280" name="Google Shape;280;p55"/>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281" name="Google Shape;281;p5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r>
              <a:rPr lang="en" sz="2500">
                <a:solidFill>
                  <a:schemeClr val="dk1"/>
                </a:solidFill>
                <a:latin typeface="Plus Jakarta Sans"/>
                <a:ea typeface="Plus Jakarta Sans"/>
                <a:cs typeface="Plus Jakarta Sans"/>
                <a:sym typeface="Plus Jakarta Sans"/>
              </a:rPr>
              <a:t> (Exemplar)</a:t>
            </a:r>
            <a:endParaRPr sz="1700">
              <a:solidFill>
                <a:schemeClr val="dk1"/>
              </a:solidFill>
              <a:latin typeface="Halant"/>
              <a:ea typeface="Halant"/>
              <a:cs typeface="Halant"/>
              <a:sym typeface="Halant"/>
            </a:endParaRPr>
          </a:p>
        </p:txBody>
      </p:sp>
      <p:sp>
        <p:nvSpPr>
          <p:cNvPr id="282" name="Google Shape;282;p5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83" name="Google Shape;283;p5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4" name="Google Shape;284;p5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5" name="Google Shape;285;p5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86" name="Google Shape;286;p55"/>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87" name="Google Shape;287;p55"/>
          <p:cNvGraphicFramePr/>
          <p:nvPr/>
        </p:nvGraphicFramePr>
        <p:xfrm>
          <a:off x="469050" y="7265138"/>
          <a:ext cx="3000000" cy="3000000"/>
        </p:xfrm>
        <a:graphic>
          <a:graphicData uri="http://schemas.openxmlformats.org/drawingml/2006/table">
            <a:tbl>
              <a:tblPr>
                <a:noFill/>
                <a:tableStyleId>{942222B1-9E92-4C5A-B43C-564540F6591A}</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 </a:t>
                      </a:r>
                      <a:r>
                        <a:rPr b="1" lang="en" sz="1000">
                          <a:solidFill>
                            <a:srgbClr val="E95C3D"/>
                          </a:solidFill>
                          <a:latin typeface="Inter"/>
                          <a:ea typeface="Inter"/>
                          <a:cs typeface="Inter"/>
                          <a:sym typeface="Inter"/>
                        </a:rPr>
                        <a:t>Reduced overall waste for school</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 </a:t>
                      </a:r>
                      <a:r>
                        <a:rPr b="1" lang="en" sz="1000">
                          <a:solidFill>
                            <a:srgbClr val="E95C3D"/>
                          </a:solidFill>
                          <a:latin typeface="Inter"/>
                          <a:ea typeface="Inter"/>
                          <a:cs typeface="Inter"/>
                          <a:sym typeface="Inter"/>
                        </a:rPr>
                        <a:t>Eco-friendly actions at home</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r>
                        <a:rPr b="1" lang="en" sz="1000">
                          <a:solidFill>
                            <a:srgbClr val="E95C3D"/>
                          </a:solidFill>
                          <a:latin typeface="Inter"/>
                          <a:ea typeface="Inter"/>
                          <a:cs typeface="Inter"/>
                          <a:sym typeface="Inter"/>
                        </a:rPr>
                        <a:t>Similar actions at other schools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By revealing the impact of a historical event, a topic becomes more meaningful and relevant. It can help anticipate outcomes in similar situations and learn from past events. It can help us make informed decisions.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88" name="Google Shape;288;p55"/>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277" name="Google Shape;277;p55"/>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89" name="Google Shape;289;p55"/>
          <p:cNvCxnSpPr>
            <a:stCxn id="290" idx="3"/>
            <a:endCxn id="280"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279" name="Google Shape;279;p55"/>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91" name="Google Shape;291;p55"/>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92" name="Google Shape;292;p55"/>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93" name="Google Shape;293;p55"/>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90" name="Google Shape;290;p55"/>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94" name="Google Shape;294;p55"/>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8" name="Shape 298"/>
        <p:cNvGrpSpPr/>
        <p:nvPr/>
      </p:nvGrpSpPr>
      <p:grpSpPr>
        <a:xfrm>
          <a:off x="0" y="0"/>
          <a:ext cx="0" cy="0"/>
          <a:chOff x="0" y="0"/>
          <a:chExt cx="0" cy="0"/>
        </a:xfrm>
      </p:grpSpPr>
      <p:sp>
        <p:nvSpPr>
          <p:cNvPr id="299" name="Google Shape;299;p56"/>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300" name="Google Shape;300;p5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“A Short Story about the Potosi- Part 2” (Exemplar)</a:t>
            </a:r>
            <a:endParaRPr sz="2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01" name="Google Shape;301;p5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302" name="Google Shape;302;p56"/>
          <p:cNvGraphicFramePr/>
          <p:nvPr/>
        </p:nvGraphicFramePr>
        <p:xfrm>
          <a:off x="469041" y="1095235"/>
          <a:ext cx="3000000" cy="3000000"/>
        </p:xfrm>
        <a:graphic>
          <a:graphicData uri="http://schemas.openxmlformats.org/drawingml/2006/table">
            <a:tbl>
              <a:tblPr>
                <a:noFill/>
                <a:tableStyleId>{C1BBCB9D-7963-4529-AD5C-F2C7F71B337C}</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Pamela Padilla, “A Short Story about Potosi‒The Largest South American Silver Mine‒In the Library’s Collections (Part 2),” August 26, 2022.</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Pamela Padilla was a 2022 Summer participant at the Library of Congress Internship program with the Hispanic Reading Room, and a Library Science and History graduate student at Queens College, City University of New York.</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Historians attribute the rise in productivity [at Potosi] to two major stimulants: the creation of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system and a new refining process, which combined mercury with silver to extract the silver from the ores. Potosí’s viceroy Francisco de Toledo (c.1515-1582) is largely responsible for these changes.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 began tending to the mines within a year of his arrival in Peru in late 1569. Originally, the labor force of Potosí’s mines had been composed of a mixture of forced laborers and volunteers attracted to the work by the promise of profits. However, as extraction depleted the mines, a surge in incentivized labor seemed less and less likely. Thus, in 1572, Toledo began to devise a system for draft labor, which built on the Incan </a:t>
                      </a:r>
                      <a:r>
                        <a:rPr i="1" lang="en" sz="1200">
                          <a:solidFill>
                            <a:schemeClr val="dk1"/>
                          </a:solidFill>
                          <a:latin typeface="Inter"/>
                          <a:ea typeface="Inter"/>
                          <a:cs typeface="Inter"/>
                          <a:sym typeface="Inter"/>
                        </a:rPr>
                        <a:t>mita</a:t>
                      </a:r>
                      <a:r>
                        <a:rPr lang="en" sz="1200">
                          <a:solidFill>
                            <a:schemeClr val="dk1"/>
                          </a:solidFill>
                          <a:latin typeface="Inter"/>
                          <a:ea typeface="Inter"/>
                          <a:cs typeface="Inter"/>
                          <a:sym typeface="Inter"/>
                        </a:rPr>
                        <a:t> system… in which the government drafted participants, or </a:t>
                      </a:r>
                      <a:r>
                        <a:rPr i="1" lang="en" sz="1200">
                          <a:solidFill>
                            <a:schemeClr val="dk1"/>
                          </a:solidFill>
                          <a:latin typeface="Inter"/>
                          <a:ea typeface="Inter"/>
                          <a:cs typeface="Inter"/>
                          <a:sym typeface="Inter"/>
                        </a:rPr>
                        <a:t>mitayos</a:t>
                      </a:r>
                      <a:r>
                        <a:rPr lang="en" sz="1200">
                          <a:solidFill>
                            <a:schemeClr val="dk1"/>
                          </a:solidFill>
                          <a:latin typeface="Inter"/>
                          <a:ea typeface="Inter"/>
                          <a:cs typeface="Inter"/>
                          <a:sym typeface="Inter"/>
                        </a:rPr>
                        <a:t>, to work for a set amount of time on projects... Though unpaid, the Incan </a:t>
                      </a:r>
                      <a:r>
                        <a:rPr i="1" lang="en" sz="1200">
                          <a:solidFill>
                            <a:schemeClr val="dk1"/>
                          </a:solidFill>
                          <a:latin typeface="Inter"/>
                          <a:ea typeface="Inter"/>
                          <a:cs typeface="Inter"/>
                          <a:sym typeface="Inter"/>
                        </a:rPr>
                        <a:t>mita</a:t>
                      </a:r>
                      <a:r>
                        <a:rPr lang="en" sz="1200">
                          <a:solidFill>
                            <a:schemeClr val="dk1"/>
                          </a:solidFill>
                          <a:latin typeface="Inter"/>
                          <a:ea typeface="Inter"/>
                          <a:cs typeface="Inter"/>
                          <a:sym typeface="Inter"/>
                        </a:rPr>
                        <a:t> system would ensure the well-being of the </a:t>
                      </a:r>
                      <a:r>
                        <a:rPr i="1" lang="en" sz="1200">
                          <a:solidFill>
                            <a:schemeClr val="dk1"/>
                          </a:solidFill>
                          <a:latin typeface="Inter"/>
                          <a:ea typeface="Inter"/>
                          <a:cs typeface="Inter"/>
                          <a:sym typeface="Inter"/>
                        </a:rPr>
                        <a:t>mitayo’s</a:t>
                      </a:r>
                      <a:r>
                        <a:rPr lang="en" sz="1200">
                          <a:solidFill>
                            <a:schemeClr val="dk1"/>
                          </a:solidFill>
                          <a:latin typeface="Inter"/>
                          <a:ea typeface="Inter"/>
                          <a:cs typeface="Inter"/>
                          <a:sym typeface="Inter"/>
                        </a:rPr>
                        <a:t> families.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Toledo’s modification of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divided the hundreds of villages in Potosí into 17 districts and required them to send about 1/7 (16%) of their able-bodied men each year to work. These men worked in the mines refining mills or at tasks assigned to them by overseers… Because the Potosí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oversaw the management of tens of thousands of men in a language that was typically not Spanish, Toledo used </a:t>
                      </a:r>
                      <a:r>
                        <a:rPr i="1" lang="en" sz="1200">
                          <a:solidFill>
                            <a:schemeClr val="dk1"/>
                          </a:solidFill>
                          <a:latin typeface="Inter"/>
                          <a:ea typeface="Inter"/>
                          <a:cs typeface="Inter"/>
                          <a:sym typeface="Inter"/>
                        </a:rPr>
                        <a:t>caciques </a:t>
                      </a:r>
                      <a:r>
                        <a:rPr lang="en" sz="1200">
                          <a:solidFill>
                            <a:schemeClr val="dk1"/>
                          </a:solidFill>
                          <a:latin typeface="Inter"/>
                          <a:ea typeface="Inter"/>
                          <a:cs typeface="Inter"/>
                          <a:sym typeface="Inter"/>
                        </a:rPr>
                        <a:t>and </a:t>
                      </a:r>
                      <a:r>
                        <a:rPr i="1" lang="en" sz="1200">
                          <a:solidFill>
                            <a:schemeClr val="dk1"/>
                          </a:solidFill>
                          <a:latin typeface="Inter"/>
                          <a:ea typeface="Inter"/>
                          <a:cs typeface="Inter"/>
                          <a:sym typeface="Inter"/>
                        </a:rPr>
                        <a:t>kurakas, </a:t>
                      </a:r>
                      <a:r>
                        <a:rPr lang="en" sz="1200">
                          <a:solidFill>
                            <a:schemeClr val="dk1"/>
                          </a:solidFill>
                          <a:latin typeface="Inter"/>
                          <a:ea typeface="Inter"/>
                          <a:cs typeface="Inter"/>
                          <a:sym typeface="Inter"/>
                        </a:rPr>
                        <a:t>who had previously been Incan authorities, as middlemen to collect the workers…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Toledo also increased silver production at Potosí by refining ore through the use of mercury, a process historian Peter Bakewell has called amalgamation. Prior to its introduction, Potosí’s miners smelted rich ore in a </a:t>
                      </a:r>
                      <a:r>
                        <a:rPr i="1" lang="en" sz="1200">
                          <a:solidFill>
                            <a:schemeClr val="dk1"/>
                          </a:solidFill>
                          <a:latin typeface="Inter"/>
                          <a:ea typeface="Inter"/>
                          <a:cs typeface="Inter"/>
                          <a:sym typeface="Inter"/>
                        </a:rPr>
                        <a:t>guaira</a:t>
                      </a:r>
                      <a:r>
                        <a:rPr lang="en" sz="1200">
                          <a:solidFill>
                            <a:schemeClr val="dk1"/>
                          </a:solidFill>
                          <a:latin typeface="Inter"/>
                          <a:ea typeface="Inter"/>
                          <a:cs typeface="Inter"/>
                          <a:sym typeface="Inter"/>
                        </a:rPr>
                        <a:t>—a native Peruvian furnace that depended heavily on the wind. Amalgamation allowed for the utilization of less pure ore by milling the ore into a fine powder and exposing to mercury…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Indigenous knowledge was crucial for the production in the mines. Without the help of the local communities, the Spanish bonanza and the economic boom that happened thereafter would not have been possible.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How did Toledo modify the </a:t>
                      </a:r>
                      <a:r>
                        <a:rPr i="1" lang="en" sz="1200">
                          <a:solidFill>
                            <a:schemeClr val="dk1"/>
                          </a:solidFill>
                          <a:latin typeface="Inter"/>
                          <a:ea typeface="Inter"/>
                          <a:cs typeface="Inter"/>
                          <a:sym typeface="Inter"/>
                        </a:rPr>
                        <a:t>mita </a:t>
                      </a:r>
                      <a:r>
                        <a:rPr lang="en" sz="1200">
                          <a:solidFill>
                            <a:schemeClr val="dk1"/>
                          </a:solidFill>
                          <a:latin typeface="Inter"/>
                          <a:ea typeface="Inter"/>
                          <a:cs typeface="Inter"/>
                          <a:sym typeface="Inter"/>
                        </a:rPr>
                        <a:t>system?</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He split up the villages into 17 districts and forced them to send 16% of their able-bodied men each year to work in the mines. He implemented Incan authorities as the middlemen to collect the workers.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was amalgamation?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 process to refine the ore by using less pure ore and turning it into a powder and exposing it to mercury.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How was indigenous knowledge important for European success at Potosi?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Local communities and their knowledge allowed for the initial process of refinery as well as knowledge about the mines themselves.</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6" name="Shape 306"/>
        <p:cNvGrpSpPr/>
        <p:nvPr/>
      </p:nvGrpSpPr>
      <p:grpSpPr>
        <a:xfrm>
          <a:off x="0" y="0"/>
          <a:ext cx="0" cy="0"/>
          <a:chOff x="0" y="0"/>
          <a:chExt cx="0" cy="0"/>
        </a:xfrm>
      </p:grpSpPr>
      <p:sp>
        <p:nvSpPr>
          <p:cNvPr id="307" name="Google Shape;307;p57"/>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Displacement from Communities: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Indigenous men were drafted into labor through the mita system, which required villages to send a portion of their population to the mines. This disrupted family structures, local economies, and traditional ways of life.</a:t>
            </a:r>
            <a:endParaRPr b="1" sz="1200">
              <a:solidFill>
                <a:srgbClr val="E95C3D"/>
              </a:solidFill>
            </a:endParaRPr>
          </a:p>
        </p:txBody>
      </p:sp>
      <p:cxnSp>
        <p:nvCxnSpPr>
          <p:cNvPr id="308" name="Google Shape;308;p57"/>
          <p:cNvCxnSpPr>
            <a:stCxn id="309" idx="3"/>
            <a:endCxn id="310"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311" name="Google Shape;311;p57"/>
          <p:cNvCxnSpPr>
            <a:stCxn id="309" idx="3"/>
            <a:endCxn id="312"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313" name="Google Shape;313;p5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314" name="Google Shape;314;p5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5" name="Google Shape;315;p5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6" name="Google Shape;316;p5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7" name="Google Shape;317;p5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18" name="Google Shape;318;p57"/>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physical toll of coerced labor in the Potosí mines was immense. Workers faced brutal conditions, including extreme cold, lack of adequate nutrition, and exposure to hazardous materials like mercury during the silver refining process. The excerpt describes "near-total darkness," frequent mine collapses, and heavy physical labor, all of which led to high mortality rates and long-term health effects.</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309" name="Google Shape;309;p57"/>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319" name="Google Shape;319;p57"/>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a:p>
            <a:pPr indent="0" lvl="0" marL="0" rtl="0" algn="ctr">
              <a:spcBef>
                <a:spcPts val="0"/>
              </a:spcBef>
              <a:spcAft>
                <a:spcPts val="0"/>
              </a:spcAft>
              <a:buNone/>
            </a:pPr>
            <a:r>
              <a:t/>
            </a:r>
            <a:endParaRPr b="1" sz="1500">
              <a:latin typeface="Inter"/>
              <a:ea typeface="Inter"/>
              <a:cs typeface="Inter"/>
              <a:sym typeface="Inter"/>
            </a:endParaRPr>
          </a:p>
          <a:p>
            <a:pPr indent="0" lvl="0" marL="0" rtl="0" algn="ctr">
              <a:spcBef>
                <a:spcPts val="0"/>
              </a:spcBef>
              <a:spcAft>
                <a:spcPts val="0"/>
              </a:spcAft>
              <a:buNone/>
            </a:pPr>
            <a:r>
              <a:rPr b="1" lang="en" sz="1500">
                <a:solidFill>
                  <a:srgbClr val="E95C3D"/>
                </a:solidFill>
                <a:latin typeface="Inter"/>
                <a:ea typeface="Inter"/>
                <a:cs typeface="Inter"/>
                <a:sym typeface="Inter"/>
              </a:rPr>
              <a:t>Physical Suffering</a:t>
            </a:r>
            <a:endParaRPr b="1" sz="1500">
              <a:solidFill>
                <a:srgbClr val="E95C3D"/>
              </a:solidFill>
              <a:latin typeface="Inter"/>
              <a:ea typeface="Inter"/>
              <a:cs typeface="Inter"/>
              <a:sym typeface="Inter"/>
            </a:endParaRPr>
          </a:p>
        </p:txBody>
      </p:sp>
      <p:sp>
        <p:nvSpPr>
          <p:cNvPr id="320" name="Google Shape;320;p57"/>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321" name="Google Shape;321;p57"/>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322" name="Google Shape;322;p57"/>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312" name="Google Shape;312;p57"/>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Contribution to Colonial Economies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The labor of Indigenous workers was central to the economic success of the Spanish Empire. The vast amounts of silver extracted from Potosí fueled global trade and economic growth. </a:t>
            </a:r>
            <a:endParaRPr b="1" sz="1200">
              <a:solidFill>
                <a:srgbClr val="E95C3D"/>
              </a:solidFill>
            </a:endParaRPr>
          </a:p>
        </p:txBody>
      </p:sp>
      <p:sp>
        <p:nvSpPr>
          <p:cNvPr id="323" name="Google Shape;323;p57"/>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324" name="Google Shape;324;p57"/>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